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ms-powerpoint.presentation.macroEnabled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88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7" r:id="rId10"/>
    <p:sldId id="268" r:id="rId11"/>
    <p:sldId id="270" r:id="rId12"/>
    <p:sldId id="269" r:id="rId13"/>
    <p:sldId id="286" r:id="rId14"/>
    <p:sldId id="272" r:id="rId15"/>
    <p:sldId id="273" r:id="rId16"/>
    <p:sldId id="271" r:id="rId17"/>
    <p:sldId id="274" r:id="rId18"/>
    <p:sldId id="277" r:id="rId19"/>
    <p:sldId id="275" r:id="rId20"/>
    <p:sldId id="279" r:id="rId21"/>
    <p:sldId id="282" r:id="rId22"/>
    <p:sldId id="281" r:id="rId23"/>
    <p:sldId id="283" r:id="rId24"/>
    <p:sldId id="284" r:id="rId25"/>
    <p:sldId id="287" r:id="rId26"/>
    <p:sldId id="285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84A33-25C9-F04B-A2BE-5380531B1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32F5A1-1A1F-114E-819F-8874D24F1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3E51D-C745-4A44-BB55-398F7BA2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8D253-1BC3-804C-B903-1AA83088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42427-BE00-B14C-ACFD-2F17F7C2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1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E956B-5894-EB4C-B46E-11E28B0F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EDEE22-7973-5C4A-B095-98A7FEA5C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3A1B6-061C-3046-80A9-5EF65145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F2600-A401-1A4F-A0F9-34034BB5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401F7-3531-D640-B2CB-A5F9EE67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7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DD6DF8-5D2B-E646-A482-23187F1AF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3B07EF-E184-7642-9DCA-F83E5DD12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3D9F51-2308-5741-996A-2F46AF36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51260C-97A0-B545-A0FF-1462F38E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B1C66A-15B2-A44A-A919-609F3D80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1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9C481-AFED-154F-BD14-44471CB3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7E349-7E80-CC47-BE53-7465BE42F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157A8-AD6A-854E-8228-9FC811B5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C9538-D9D2-794C-BAE6-312CD7FE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92B561-2858-DF4D-84BB-EB1C23EF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7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2DD55-3234-8C44-BFC1-2468FB29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25F31-5AA4-3A4D-9B21-58C17184A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6EB92-A299-6844-91FD-38288CAD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4DB5A-19F8-D743-A3AB-3AB81272A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E089CA-9991-3F4E-A484-98AFABA9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90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0FC8F-DEC9-2F4A-97D2-FC954041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6B400-F36A-8143-9C9F-22B1CF5E1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C43BB3-5BC0-E74C-A01D-7F6EDEA63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3F254B-F369-504B-845B-1199A4EE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B2B39-C512-E842-8C8B-647BB424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64C3B-04E9-EB42-844B-A2041DDB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12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0FA00-0D2C-F748-82B3-66B60EE9A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44676-4DF4-2C4E-B7AF-45578D34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1681D7-F17B-F24D-BBF9-935A4E4FA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5E3426-64D2-9F4B-B350-77AE3F5D8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2EC5C4-01B5-5345-8114-E0D1AD101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18B6B0-1C74-6F4A-91A6-E4C6DA5B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21AA51-8191-064C-8C14-F8DE334E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E2DC0E-066C-6B4F-82E8-23EC6DA4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210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A11A2-35E8-CE40-9517-6705CF07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95FE56-B1D6-7648-9CF0-A0AAC129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7303BF-E9CE-5146-96EF-19A97FBB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43502F-42BC-6744-BFB3-D85836EF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33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089E7A-7982-B840-8625-930A531E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9FF6E5-86EB-B046-93C9-6FD08C57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4A13D2-065D-DF47-B9CB-06E9E57B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1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26726-F75B-D54F-8BD1-264104E9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F8C015-6C61-184E-B82D-6A0440A4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ED866-548B-2140-97F9-0E2CE7F7D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188091-2D9C-4E4B-BBDE-DE55192F1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0D2157-C486-5544-9A11-5171E28C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FDB41E-C404-954A-8DC5-612E5F30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841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B0677-CBFF-DE41-831D-534EA748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34F37D-0CD8-CD41-9B41-E60AFC55B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47E95F-3E76-9744-A1D5-23EFF90A7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B43B8E-0F1A-CA4C-BBAB-79050931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86BCBE-32DD-0F41-808B-DCCD3219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641ED4-E052-8B4E-AD11-FAAC1420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9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843E26-AB44-B348-A5F1-DBCF6319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E05112-E83B-F346-A041-1D4A510C6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86CCA4-AC8A-8A4F-8A4B-AC5B0AD4E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619FD-91D2-478C-A4EF-CB666A226253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19417-9F58-3A42-ABB4-DE0707BCC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68E732-3986-3A4F-AF84-311A96AB9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5D3B0-1CAE-45C3-AC22-3DA42995F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3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5CDD1-4BC4-45A1-99CA-0901AB300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>
                <a:latin typeface="+mj-ea"/>
              </a:rPr>
              <a:t>Gaussian Process Prior Variational Autoencoder</a:t>
            </a:r>
            <a:br>
              <a:rPr lang="en-US" altLang="ko-KR" sz="3200" dirty="0">
                <a:latin typeface="+mj-ea"/>
              </a:rPr>
            </a:br>
            <a:br>
              <a:rPr lang="en-US" altLang="ko-KR" sz="3200" dirty="0">
                <a:latin typeface="+mj-ea"/>
              </a:rPr>
            </a:br>
            <a:r>
              <a:rPr lang="en-US" altLang="ko-KR" sz="2000" dirty="0">
                <a:latin typeface="+mn-ea"/>
                <a:ea typeface="+mn-ea"/>
              </a:rPr>
              <a:t>Accepted in </a:t>
            </a:r>
            <a:r>
              <a:rPr lang="en-US" altLang="ko-KR" sz="2000" dirty="0" err="1">
                <a:latin typeface="+mn-ea"/>
                <a:ea typeface="+mn-ea"/>
              </a:rPr>
              <a:t>NeurIPs</a:t>
            </a:r>
            <a:r>
              <a:rPr lang="en-US" altLang="ko-KR" sz="2000" dirty="0">
                <a:latin typeface="+mn-ea"/>
                <a:ea typeface="+mn-ea"/>
              </a:rPr>
              <a:t> 2018</a:t>
            </a:r>
            <a:endParaRPr lang="ko-KR" altLang="en-US" sz="3200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8FAAF-4C37-49BD-9486-432D7FC60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1883"/>
            <a:ext cx="9144000" cy="1182848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n-ea"/>
              </a:rPr>
              <a:t>Kyeong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Ryeol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Go</a:t>
            </a:r>
          </a:p>
          <a:p>
            <a:r>
              <a:rPr lang="en-US" altLang="ko-KR" dirty="0">
                <a:latin typeface="+mn-ea"/>
              </a:rPr>
              <a:t>M.S. Candidate of OSI Lab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792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F596C-01E7-410D-A506-DE8E414F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GPP-VAE Intro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3E389-1C89-4AC6-A548-97CAAF101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Motivation</a:t>
            </a:r>
          </a:p>
          <a:p>
            <a:pPr lvl="1"/>
            <a:r>
              <a:rPr lang="en-US" altLang="ko-KR" dirty="0"/>
              <a:t>Prior assumption that latent encodings are </a:t>
            </a:r>
            <a:r>
              <a:rPr lang="en-US" altLang="ko-KR" dirty="0" err="1"/>
              <a:t>i.i.d</a:t>
            </a:r>
            <a:r>
              <a:rPr lang="en-US" altLang="ko-KR" dirty="0"/>
              <a:t>. across dimensions and samples does not fit to real-world problem</a:t>
            </a:r>
          </a:p>
          <a:p>
            <a:pPr lvl="1"/>
            <a:r>
              <a:rPr lang="en-US" altLang="ko-KR" dirty="0"/>
              <a:t>Accounting for covariances between samples can yield a better model</a:t>
            </a:r>
          </a:p>
          <a:p>
            <a:r>
              <a:rPr lang="en-US" altLang="ko-KR" dirty="0"/>
              <a:t>How</a:t>
            </a:r>
          </a:p>
          <a:p>
            <a:pPr lvl="1"/>
            <a:r>
              <a:rPr lang="en-US" altLang="ko-KR" dirty="0"/>
              <a:t>Combine VAE with Gaussian Process prior</a:t>
            </a:r>
          </a:p>
          <a:p>
            <a:pPr lvl="1"/>
            <a:r>
              <a:rPr lang="en-US" altLang="ko-KR" dirty="0"/>
              <a:t>Leveraging the auxiliary data</a:t>
            </a:r>
          </a:p>
          <a:p>
            <a:r>
              <a:rPr lang="en-US" altLang="ko-KR" dirty="0"/>
              <a:t>Aim</a:t>
            </a:r>
          </a:p>
          <a:p>
            <a:pPr lvl="1"/>
            <a:r>
              <a:rPr lang="en-US" altLang="ko-KR" dirty="0"/>
              <a:t>Model the relationship between the latent encodings and the auxiliary data</a:t>
            </a:r>
          </a:p>
          <a:p>
            <a:pPr lvl="1"/>
            <a:r>
              <a:rPr lang="en-US" altLang="ko-KR" dirty="0"/>
              <a:t>Disentangle sample correlations induced by different auxiliary data</a:t>
            </a:r>
          </a:p>
          <a:p>
            <a:pPr lvl="1"/>
            <a:r>
              <a:rPr lang="en-US" altLang="ko-KR" dirty="0"/>
              <a:t>Predict the latent codes when auxiliary data is unobserved</a:t>
            </a:r>
          </a:p>
          <a:p>
            <a:pPr lvl="1"/>
            <a:r>
              <a:rPr lang="en-US" altLang="ko-KR" dirty="0"/>
              <a:t>Generate the data for any configuration of the auxiliary data</a:t>
            </a:r>
          </a:p>
        </p:txBody>
      </p:sp>
    </p:spTree>
    <p:extLst>
      <p:ext uri="{BB962C8B-B14F-4D97-AF65-F5344CB8AC3E}">
        <p14:creationId xmlns:p14="http://schemas.microsoft.com/office/powerpoint/2010/main" val="419842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8337A-11E1-4792-BC21-D004C657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167B0AA-E2CB-402B-89F0-2F849D71C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sz="2400" dirty="0"/>
                  <a:t>Two auxiliary data : Object &amp; view</a:t>
                </a:r>
                <a:endParaRPr lang="en-US" altLang="ko-KR" dirty="0"/>
              </a:p>
              <a:p>
                <a:pPr lvl="1"/>
                <a:r>
                  <a:rPr lang="en-US" altLang="ko-KR" sz="2000" dirty="0"/>
                  <a:t>images of faces with different poses / images of digits with different rotation</a:t>
                </a:r>
              </a:p>
              <a:p>
                <a:pPr lvl="1"/>
                <a:endParaRPr lang="en-US" altLang="ko-KR" sz="2000" dirty="0"/>
              </a:p>
              <a:p>
                <a:r>
                  <a:rPr lang="en-US" altLang="ko-KR" sz="2400" dirty="0"/>
                  <a:t>Notation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ko-KR" sz="20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2000" dirty="0"/>
                  <a:t>-dimensional data for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2000" dirty="0"/>
                  <a:t> samples 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altLang="ko-KR" sz="20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ko-KR" sz="20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2000" dirty="0"/>
                  <a:t>-dimensional latent representation for the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2000" dirty="0"/>
                  <a:t> samples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altLang="ko-KR" sz="20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sz="2000" dirty="0"/>
                  <a:t>-dimensional object feature vectors for the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2000" dirty="0"/>
                  <a:t> unique objects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altLang="ko-KR" sz="20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</m:oMath>
                </a14:m>
                <a:r>
                  <a:rPr lang="en-US" altLang="ko-KR" sz="20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2000" dirty="0"/>
                  <a:t>-dimensional view feature vectors for the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ko-KR" sz="2000" dirty="0"/>
                  <a:t> unique views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endParaRPr lang="en-US" altLang="ko-KR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: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altLang="ko-KR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altLang="ko-KR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function that maps auxiliary data to latent representation</a:t>
                </a:r>
                <a:endParaRPr lang="en-US" altLang="ko-KR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ko-KR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ko-KR" sz="2000" dirty="0"/>
                  <a:t>  : function that maps latent representation to high dimensional sample space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altLang="ko-KR" sz="20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2000" dirty="0"/>
                  <a:t> latent covariance </a:t>
                </a:r>
              </a:p>
              <a:p>
                <a:pPr marL="457200" lvl="1" indent="0">
                  <a:buNone/>
                </a:pPr>
                <a:r>
                  <a:rPr lang="en-US" altLang="ko-KR" sz="20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object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view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b="0" i="0" smtClean="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20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b="0" i="0" smtClean="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2000" b="0" i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∈{1,…,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pPr lvl="1"/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167B0AA-E2CB-402B-89F0-2F849D71C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6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209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B804A-95E1-4C65-8990-46D22192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construction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93BEF2-9EB8-49DD-8CF8-FAE789BF5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5375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/>
                  <a:t>Generative process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0, 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                      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𝐷𝑒𝑐𝑜𝑑𝑒𝑟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/>
                  <a:t>*** Gaussian Process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|0,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𝒦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ko-KR" b="0" dirty="0"/>
                  <a:t>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𝑐𝑜𝑙𝑢𝑚𝑛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 </a:t>
                </a:r>
              </a:p>
              <a:p>
                <a:pPr marL="457200" lvl="1" indent="0">
                  <a:buNone/>
                </a:pPr>
                <a:r>
                  <a:rPr lang="en-US" altLang="ko-KR" dirty="0"/>
                  <a:t>  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Inference process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𝑑𝑖𝑎𝑔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𝐸𝑛𝑐𝑜𝑑𝑒𝑟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93BEF2-9EB8-49DD-8CF8-FAE789BF5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53750" cy="4351338"/>
              </a:xfrm>
              <a:blipFill>
                <a:blip r:embed="rId2"/>
                <a:stretch>
                  <a:fillRect l="-1043" t="-3488" b="-139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215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7C5279-1678-4CB9-9937-66A76246C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48" y="869375"/>
            <a:ext cx="11220103" cy="51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7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0F968-ABDA-4431-9758-8ADB3751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ELBO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EEA3AB7-B208-4D19-8CC9-AB4DE85AE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9025"/>
              </a:xfrm>
            </p:spPr>
            <p:txBody>
              <a:bodyPr>
                <a:normAutofit fontScale="85000" lnSpcReduction="10000"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9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19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19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19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19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9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ko-KR" sz="19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9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ko-KR" altLang="en-US" sz="19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19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19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9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ko-KR" altLang="en-US" sz="19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ko-KR" sz="1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ko-KR" alt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9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9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ko-KR" altLang="en-US" sz="19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ko-KR" altLang="en-US" sz="19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19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900" b="0" i="1" smtClean="0">
                          <a:latin typeface="Cambria Math" panose="02040503050406030204" pitchFamily="18" charset="0"/>
                        </a:rPr>
                        <m:t>𝑑𝑍</m:t>
                      </m:r>
                    </m:oMath>
                    <m:oMath xmlns:m="http://schemas.openxmlformats.org/officeDocument/2006/math">
                      <m:r>
                        <a:rPr lang="en-US" altLang="ko-KR" sz="19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9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19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9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ko-KR" altLang="en-US" sz="19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ko-KR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9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19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19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9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e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9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19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ko-KR" sz="19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19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9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19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9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9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ko-KR" altLang="en-US" sz="19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ko-K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9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|0,</m:t>
                                  </m:r>
                                  <m:sSub>
                                    <m:sSub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𝒦</m:t>
                                      </m:r>
                                    </m:e>
                                    <m:sub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altLang="ko-KR" sz="19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9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9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9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sub>
                                    <m:sup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19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  <m: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9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ko-KR" altLang="en-US" sz="1900" i="1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sz="1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9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9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9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ko-KR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ko-KR" altLang="en-US" sz="1900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sub>
                                    <m:sup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|0,</m:t>
                                  </m:r>
                                  <m:sSub>
                                    <m:sSub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𝒦</m:t>
                                      </m:r>
                                    </m:e>
                                    <m:sub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19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ko-KR" sz="19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9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9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9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9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sz="19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9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ko-KR" altLang="en-US" sz="19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sub>
                                    <m:sup>
                                      <m: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ko-K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19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altLang="ko-KR" sz="1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900" i="1"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en-US" altLang="ko-KR" sz="19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lang="en-US" altLang="ko-KR" sz="1900" i="1" dirty="0">
                    <a:latin typeface="Cambria Math" panose="02040503050406030204" pitchFamily="18" charset="0"/>
                  </a:rPr>
                </a:br>
                <a:r>
                  <a:rPr lang="en-US" altLang="ko-KR" sz="1900" i="1" dirty="0">
                    <a:latin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sz="19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sz="19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sz="19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9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altLang="ko-KR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9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sz="1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altLang="ko-KR" sz="19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9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1900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  <m:sup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d>
                      <m:dPr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sz="1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9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sz="19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p>
                      <m:sSupPr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9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ko-KR" altLang="en-US" sz="19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b>
                          <m:sup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  <m:sup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sz="19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9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sSub>
                          <m:sSub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9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ko-KR" sz="1900" i="1" dirty="0">
                    <a:latin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ko-KR" sz="1900" b="0" i="1" smtClean="0"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altLang="ko-KR" sz="19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1900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  <m:d>
                      <m:dPr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9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9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9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9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ko-KR" altLang="en-US" sz="19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b>
                          <m:sup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9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9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altLang="ko-KR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19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ko-KR" altLang="en-US" sz="19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  <m:sup>
                                    <m:r>
                                      <a:rPr lang="en-US" altLang="ko-KR" sz="19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altLang="ko-KR" sz="1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9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9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ko-KR" sz="19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altLang="ko-KR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EEA3AB7-B208-4D19-8CC9-AB4DE85AE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9025"/>
              </a:xfrm>
              <a:blipFill>
                <a:blip r:embed="rId2"/>
                <a:stretch>
                  <a:fillRect l="-1086" t="-15245" b="-18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04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8C827-EB5B-4504-AD56-F1B8706B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E2D7BB-7296-4C78-A992-8B5EB9C97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7520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br>
                  <a:rPr lang="en-US" altLang="ko-KR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altLang="ko-KR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ko-KR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func>
                      <m:func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ko-KR" altLang="en-US" sz="1800" i="1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  <m:sup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|0,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</a:rPr>
                                      <m:t>𝒦</m:t>
                                    </m:r>
                                  </m:e>
                                  <m:sub>
                                    <m:r>
                                      <a:rPr lang="ko-KR" altLang="en-US" sz="1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p>
                                  <m:s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sz="18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ko-KR" altLang="en-US" sz="1800" i="1"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d>
                  </m:oMath>
                </a14:m>
                <a:br>
                  <a:rPr lang="en-US" altLang="ko-KR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ko-KR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</a:t>
                </a:r>
                <a:r>
                  <a:rPr lang="en-US" altLang="ko-KR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/>
                  <a:t> is a hyperparameter for balancing data reconstruction and latent regularization</a:t>
                </a:r>
                <a:br>
                  <a:rPr lang="en-US" altLang="ko-KR" sz="2000" dirty="0"/>
                </a:br>
                <a:endParaRPr lang="en-US" altLang="ko-KR" sz="2000" dirty="0"/>
              </a:p>
              <a:p>
                <a:pPr marL="457200" lvl="1" indent="0">
                  <a:buNone/>
                </a:pPr>
                <a:r>
                  <a:rPr lang="en-US" altLang="ko-KR" sz="2000" dirty="0"/>
                  <a:t>(selected via cross-validation on standard VAE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000" dirty="0"/>
                  <a:t> maximal ELBO in validation set)</a:t>
                </a:r>
                <a:br>
                  <a:rPr lang="en-US" altLang="ko-KR" sz="2000" dirty="0"/>
                </a:br>
                <a:br>
                  <a:rPr lang="en-US" altLang="ko-KR" sz="2000" dirty="0"/>
                </a:br>
                <a:endParaRPr lang="en-US" altLang="ko-KR" sz="2000" dirty="0"/>
              </a:p>
              <a:p>
                <a:pPr marL="457200" lvl="1" indent="0">
                  <a:buNone/>
                </a:pPr>
                <a:r>
                  <a:rPr lang="en-US" altLang="ko-KR" sz="20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2000" dirty="0"/>
                  <a:t> is estimated on validation set with selected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/>
                  <a:t> as follow</a:t>
                </a:r>
              </a:p>
              <a:p>
                <a:pPr marL="457200" lvl="1" indent="0">
                  <a:buNone/>
                </a:pPr>
                <a:br>
                  <a:rPr lang="en-US" altLang="ko-KR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𝑣𝑎𝑙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𝑣𝑎𝑙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p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𝑣𝑎𝑙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ko-KR" alt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acc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ko-KR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ko-KR" alt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𝜆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𝑣𝑎𝑙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b="0" dirty="0"/>
              </a:p>
              <a:p>
                <a:pPr marL="457200" lvl="1" indent="0">
                  <a:buNone/>
                </a:pPr>
                <a:endParaRPr lang="en-US" altLang="ko-KR" sz="2000" b="0" dirty="0"/>
              </a:p>
              <a:p>
                <a:pPr marL="457200" lvl="1" indent="0">
                  <a:buNone/>
                </a:pPr>
                <a:r>
                  <a:rPr lang="en-US" altLang="ko-KR" sz="2000" b="0" dirty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sub>
                        </m:sSub>
                      </m:e>
                    </m:d>
                  </m:oMath>
                </a14:m>
                <a:r>
                  <a:rPr lang="en-US" altLang="ko-KR" sz="2000" b="0" dirty="0"/>
                  <a:t> are the values of the encoder/decoder parameters in VAE trained with </a:t>
                </a:r>
                <a14:m>
                  <m:oMath xmlns:m="http://schemas.openxmlformats.org/officeDocument/2006/math"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E2D7BB-7296-4C78-A992-8B5EB9C97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75200"/>
              </a:xfrm>
              <a:blipFill>
                <a:blip r:embed="rId2"/>
                <a:stretch>
                  <a:fillRect l="-483" t="-531" b="-132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0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B804A-95E1-4C65-8990-46D22192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93BEF2-9EB8-49DD-8CF8-FAE789BF5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Challenge</a:t>
                </a:r>
              </a:p>
              <a:p>
                <a:pPr lvl="1"/>
                <a:r>
                  <a:rPr lang="en-US" altLang="ko-KR" dirty="0"/>
                  <a:t>Unbiasedness of mini-batch gradient estimates no longer holds</a:t>
                </a:r>
              </a:p>
              <a:p>
                <a:pPr lvl="1"/>
                <a:r>
                  <a:rPr lang="en-US" altLang="ko-KR" dirty="0"/>
                  <a:t>Gaussian Process requires a lot of computation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Aim</a:t>
                </a:r>
              </a:p>
              <a:p>
                <a:pPr lvl="1"/>
                <a:r>
                  <a:rPr lang="en-US" altLang="ko-KR" dirty="0"/>
                  <a:t>Calculate gradients on the whole dataset in a low-memory fashion</a:t>
                </a:r>
              </a:p>
              <a:p>
                <a:pPr lvl="1"/>
                <a:r>
                  <a:rPr lang="en-US" altLang="ko-KR" dirty="0"/>
                  <a:t>Achieve linear computations in the number of samples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How</a:t>
                </a:r>
              </a:p>
              <a:p>
                <a:pPr lvl="1"/>
                <a:r>
                  <a:rPr lang="en-US" altLang="ko-KR" dirty="0"/>
                  <a:t>Low rank approximation of Gaussian Process kernel</a:t>
                </a:r>
              </a:p>
              <a:p>
                <a:pPr lvl="1"/>
                <a:r>
                  <a:rPr lang="en-US" altLang="ko-KR" dirty="0"/>
                  <a:t>First-order Taylor series expansion on the Gaussian Process term of the loss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93BEF2-9EB8-49DD-8CF8-FAE789BF5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19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D8B11-15C9-40BA-B141-47F86B02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Low rank approximation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F671EB-952B-4422-8483-A399C1FBE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70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 sz="27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b>
                          <m:sup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  <m:e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700" i="1">
                                <a:latin typeface="Cambria Math" panose="02040503050406030204" pitchFamily="18" charset="0"/>
                              </a:rPr>
                              <m:t>𝒦</m:t>
                            </m:r>
                          </m:e>
                          <m:sub>
                            <m:r>
                              <a:rPr lang="ko-KR" altLang="en-US" sz="27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700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7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  <m:e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700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7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sz="27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  <m:e>
                        <m:r>
                          <a:rPr lang="en-US" altLang="ko-KR" sz="27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7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sz="2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sz="27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sz="27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27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ko-KR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ko-KR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ko-KR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7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0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sz="2600" dirty="0"/>
                  <a:t>Woodbury identity</a:t>
                </a:r>
              </a:p>
              <a:p>
                <a:pPr lvl="1"/>
                <a:endParaRPr lang="en-US" altLang="ko-KR" dirty="0"/>
              </a:p>
              <a:p>
                <a:pPr marL="914400" lvl="2" indent="0">
                  <a:buNone/>
                </a:pPr>
                <a:r>
                  <a:rPr lang="en-US" altLang="ko-KR" sz="2600" b="0" dirty="0"/>
                  <a:t>1.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2600" dirty="0"/>
              </a:p>
              <a:p>
                <a:pPr marL="914400" lvl="2" indent="0">
                  <a:buNone/>
                </a:pPr>
                <a:r>
                  <a:rPr lang="en-US" altLang="ko-KR" sz="2600" b="0" dirty="0"/>
                  <a:t>2.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𝑃𝑄</m:t>
                        </m:r>
                      </m:e>
                    </m:d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𝑄𝑃</m:t>
                        </m:r>
                      </m:e>
                    </m:d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  →   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𝑄𝑃</m:t>
                            </m:r>
                          </m:e>
                        </m:d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𝑃𝑄</m:t>
                            </m:r>
                          </m:e>
                        </m:d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2600" b="0" dirty="0"/>
                  <a:t> </a:t>
                </a:r>
              </a:p>
              <a:p>
                <a:pPr marL="914400" lvl="2" indent="0">
                  <a:buNone/>
                </a:pPr>
                <a:endParaRPr lang="en-US" altLang="ko-KR" b="0" dirty="0"/>
              </a:p>
              <a:p>
                <a:pPr marL="914400" lvl="2" indent="0">
                  <a:buNone/>
                </a:pP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ko-KR" b="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ko-KR" b="0" dirty="0"/>
              </a:p>
              <a:p>
                <a:pPr marL="914400" lvl="2" indent="0">
                  <a:buNone/>
                </a:pPr>
                <a:br>
                  <a:rPr lang="en-US" altLang="ko-KR" b="0" dirty="0"/>
                </a:br>
                <a:r>
                  <a:rPr lang="en-US" altLang="ko-KR" b="0" dirty="0"/>
                  <a:t>       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∵1.</m:t>
                        </m:r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br>
                  <a:rPr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marL="914400" lvl="2" indent="0">
                  <a:buNone/>
                </a:pPr>
                <a:endParaRPr lang="en-US" altLang="ko-KR" sz="2600" dirty="0"/>
              </a:p>
              <a:p>
                <a:pPr marL="914400" lvl="2" indent="0">
                  <a:buNone/>
                </a:pPr>
                <a:r>
                  <a:rPr lang="en-US" altLang="ko-KR" sz="26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𝑁𝐾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𝑁𝐻𝐾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𝑁𝐻𝐾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p>
                          <m:sSupPr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𝑁𝐻𝐾</m:t>
                        </m:r>
                      </m:e>
                    </m:d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     →      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sz="26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2F671EB-952B-4422-8483-A399C1FBE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328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44BE4-80F6-4B36-A690-98CA4833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Low rank approximation (cont.)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829F89-1555-4D0B-9DDC-815F74FF1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9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 sz="19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b>
                          <m:sup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  <m:e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900" i="1">
                                <a:latin typeface="Cambria Math" panose="02040503050406030204" pitchFamily="18" charset="0"/>
                              </a:rPr>
                              <m:t>𝒦</m:t>
                            </m:r>
                          </m:e>
                          <m:sub>
                            <m:r>
                              <a:rPr lang="ko-KR" altLang="en-US" sz="19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900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9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  <m:e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900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9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sz="19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  <m:e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sz="1900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ko-KR" sz="19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sz="19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19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ko-KR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ko-KR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ko-KR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sz="1900" dirty="0"/>
              </a:p>
              <a:p>
                <a:pPr lvl="1"/>
                <a:endParaRPr lang="en-US" altLang="ko-KR" sz="1600" dirty="0"/>
              </a:p>
              <a:p>
                <a:pPr lvl="1"/>
                <a:r>
                  <a:rPr lang="en-US" altLang="ko-KR" sz="1800" dirty="0"/>
                  <a:t>Determinant Lemma</a:t>
                </a:r>
              </a:p>
              <a:p>
                <a:pPr lvl="1"/>
                <a:endParaRPr lang="en-US" altLang="ko-KR" sz="1500" dirty="0"/>
              </a:p>
              <a:p>
                <a:pPr marL="1371600" lvl="2" indent="-4572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ko-KR" altLang="en-US" sz="18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ko-KR" altLang="en-US" sz="18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ko-KR" altLang="en-US" sz="1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p>
                                    <m:sSup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1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ko-KR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800" b="0" dirty="0"/>
              </a:p>
              <a:p>
                <a:pPr marL="1371600" lvl="2" indent="-457200">
                  <a:buAutoNum type="arabicPeriod"/>
                </a:pPr>
                <a:endParaRPr lang="en-US" altLang="ko-KR" sz="1800" dirty="0"/>
              </a:p>
              <a:p>
                <a:pPr marL="1371600" lvl="2" indent="-457200"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de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ko-KR" altLang="en-US" sz="1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ko-KR" altLang="en-US" sz="18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e>
                                  <m:r>
                                    <a:rPr lang="ko-KR" altLang="en-US" sz="1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b>
                                    <m:sSub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ko-KR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ko-KR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marL="914400" lvl="2" indent="0">
                  <a:buNone/>
                </a:pPr>
                <a:br>
                  <a:rPr lang="en-US" altLang="ko-KR" sz="1600" dirty="0"/>
                </a:br>
                <a:r>
                  <a:rPr lang="en-US" altLang="ko-KR" sz="1600" dirty="0"/>
                  <a:t> </a:t>
                </a:r>
              </a:p>
              <a:p>
                <a:pPr marL="914400" lvl="2" indent="0">
                  <a:buNone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func>
                      <m:func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p>
                              <m:sSup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func>
                      <m:func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altLang="ko-KR" sz="1600" b="0" dirty="0"/>
                </a:br>
                <a:r>
                  <a:rPr lang="en-US" altLang="ko-KR" sz="16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sSup>
                                  <m:sSup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func>
                          <m:func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br>
                  <a:rPr lang="en-US" altLang="ko-KR" sz="1600" dirty="0"/>
                </a:br>
                <a:r>
                  <a:rPr lang="en-US" altLang="ko-KR" sz="1600" dirty="0"/>
                  <a:t> </a:t>
                </a:r>
              </a:p>
              <a:p>
                <a:pPr marL="914400" lvl="2" indent="0">
                  <a:buNone/>
                </a:pPr>
                <a:r>
                  <a:rPr lang="en-US" altLang="ko-KR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→     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sz="1800" dirty="0"/>
              </a:p>
              <a:p>
                <a:pPr marL="914400" lvl="2" indent="0">
                  <a:buNone/>
                </a:pPr>
                <a:endParaRPr lang="en-US" altLang="ko-KR" sz="1600" dirty="0"/>
              </a:p>
              <a:p>
                <a:pPr marL="1371600" lvl="2" indent="-457200">
                  <a:buAutoNum type="arabicPeriod"/>
                </a:pPr>
                <a:endParaRPr lang="en-US" altLang="ko-KR" sz="18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829F89-1555-4D0B-9DDC-815F74FF1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25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8A8F7-335D-4AC1-A16D-A469199A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Taylor series expansion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B08596-531D-4424-9B63-8A0837C95E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5675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7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 sz="27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b>
                          <m:sup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sz="27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en-US" altLang="ko-KR" sz="2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7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ko-KR" altLang="en-US" sz="2700" i="1">
                            <a:latin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sz="2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ko-KR" altLang="en-US" sz="27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  <m:sup>
                                <m:r>
                                  <a:rPr lang="en-US" altLang="ko-KR" sz="27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  <m:e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en-US" altLang="ko-KR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700" i="1">
                                    <a:latin typeface="Cambria Math" panose="02040503050406030204" pitchFamily="18" charset="0"/>
                                  </a:rPr>
                                  <m:t>𝒦</m:t>
                                </m:r>
                              </m:e>
                              <m:sub>
                                <m:r>
                                  <a:rPr lang="ko-KR" altLang="en-US" sz="27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7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27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27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27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ko-KR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7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sz="27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sz="27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7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ko-KR" sz="2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7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70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func>
                      </m:e>
                    </m:func>
                    <m:r>
                      <a:rPr lang="en-US" altLang="ko-KR" sz="27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7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7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 sz="27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b>
                          <m:sup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  <m:sup>
                        <m:r>
                          <a:rPr lang="en-US" altLang="ko-KR" sz="27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7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27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altLang="ko-KR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2700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  <m:sup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sz="27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700" b="0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ko-KR" sz="27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ko-KR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2700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  <m:sup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sz="27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700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altLang="ko-KR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ko-KR" sz="27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7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ko-KR" sz="27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7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ko-KR" altLang="en-US" sz="27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        (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𝐹𝑖𝑟𝑠𝑡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𝑇𝑎𝑦𝑙𝑜𝑟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𝑠𝑒𝑟𝑖𝑒𝑠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𝑒𝑥𝑝𝑎𝑛𝑠𝑖𝑜𝑛</m:t>
                    </m:r>
                    <m:r>
                      <a:rPr lang="en-US" altLang="ko-KR" sz="2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7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ko-KR" sz="23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3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sz="2300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sz="23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3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altLang="ko-KR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23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  <m:sup>
                                    <m:r>
                                      <a:rPr lang="en-US" altLang="ko-KR" sz="23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3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ko-KR" sz="2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ko-KR" sz="23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ko-KR" altLang="en-US" sz="23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  <m:sup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3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23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914400" lvl="2" indent="0">
                  <a:buNone/>
                </a:pPr>
                <a:endParaRPr lang="en-US" altLang="ko-KR" sz="230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ko-KR" sz="2300" dirty="0"/>
                  <a:t>             </a:t>
                </a:r>
                <a14:m>
                  <m:oMath xmlns:m="http://schemas.openxmlformats.org/officeDocument/2006/math">
                    <m:r>
                      <a:rPr lang="en-US" altLang="ko-KR" sz="2300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sz="23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23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3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ko-KR" sz="23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sSup>
                              <m:sSup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ko-KR" altLang="en-US" sz="23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  <m:sup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altLang="ko-KR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ko-KR" altLang="en-US" sz="230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  <m:sup>
                                    <m:r>
                                      <a:rPr lang="en-US" altLang="ko-KR" sz="23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3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lang="en-US" altLang="ko-KR" sz="230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endParaRPr lang="en-US" altLang="ko-KR" sz="2300" dirty="0"/>
              </a:p>
              <a:p>
                <a:pPr marL="914400" lvl="2" indent="0">
                  <a:buNone/>
                </a:pPr>
                <a:r>
                  <a:rPr lang="en-US" altLang="ko-KR" sz="2300" dirty="0"/>
                  <a:t>             </a:t>
                </a:r>
                <a14:m>
                  <m:oMath xmlns:m="http://schemas.openxmlformats.org/officeDocument/2006/math">
                    <m:r>
                      <a:rPr lang="en-US" altLang="ko-KR" sz="2300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sz="23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3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ko-KR" altLang="en-US" sz="23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3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altLang="ko-KR" sz="23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𝑇𝑟</m:t>
                            </m:r>
                            <m:d>
                              <m:d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3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altLang="ko-KR" sz="23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ko-KR" altLang="en-US" sz="23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  <m:sup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ko-KR" altLang="en-US" sz="23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  <m:sup>
                                <m:r>
                                  <a:rPr lang="en-US" altLang="ko-KR" sz="23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3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lang="en-US" altLang="ko-KR" sz="2300" dirty="0"/>
              </a:p>
              <a:p>
                <a:pPr marL="914400" lvl="2" indent="0">
                  <a:buNone/>
                </a:pPr>
                <a:br>
                  <a:rPr lang="en-US" altLang="ko-KR" sz="2300" dirty="0"/>
                </a:br>
                <a:r>
                  <a:rPr lang="en-US" altLang="ko-KR" sz="23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3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sz="2300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ko-KR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300" dirty="0"/>
                  <a:t> is the set of parameter values at certain iteration</a:t>
                </a:r>
              </a:p>
              <a:p>
                <a:pPr marL="0" indent="0">
                  <a:buNone/>
                </a:pPr>
                <a:endParaRPr lang="en-US" altLang="ko-KR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sz="2200" dirty="0"/>
                  <a:t> The GP term can be  expressed in linear manner by latent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  <m:sup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US" altLang="ko-KR" sz="2200" dirty="0"/>
              </a:p>
              <a:p>
                <a:pPr marL="0" indent="0">
                  <a:buNone/>
                </a:pPr>
                <a:r>
                  <a:rPr lang="en-US" altLang="ko-KR" sz="2200" dirty="0"/>
                  <a:t>	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sz="2200" dirty="0"/>
                  <a:t> Locally it has the same gradient as the original loss</a:t>
                </a:r>
              </a:p>
              <a:p>
                <a:pPr marL="0" indent="0">
                  <a:buNone/>
                </a:pPr>
                <a:endParaRPr lang="en-US" altLang="ko-KR" sz="2200" dirty="0"/>
              </a:p>
              <a:p>
                <a:pPr marL="0" indent="0">
                  <a:buNone/>
                </a:pPr>
                <a:r>
                  <a:rPr lang="en-US" altLang="ko-KR" sz="2200" dirty="0"/>
                  <a:t>	</a:t>
                </a:r>
                <a14:m>
                  <m:oMath xmlns:m="http://schemas.openxmlformats.org/officeDocument/2006/math">
                    <m:r>
                      <a:rPr lang="en-US" altLang="ko-KR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altLang="ko-KR" sz="2600" dirty="0"/>
                  <a:t>The gradient can be easily accumulated across mini-batches making this step memory efficient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B08596-531D-4424-9B63-8A0837C95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5675"/>
              </a:xfrm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20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FB3F5-8206-4F62-97C2-91514AA8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8C060-6FCD-4358-8413-35CEAC14A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VAE [1] </a:t>
            </a:r>
          </a:p>
          <a:p>
            <a:r>
              <a:rPr lang="en-US" altLang="ko-KR" dirty="0"/>
              <a:t>Beta-VAE [2]</a:t>
            </a:r>
          </a:p>
          <a:p>
            <a:r>
              <a:rPr lang="en-US" altLang="ko-KR" dirty="0"/>
              <a:t>GPP-VAE [3]</a:t>
            </a:r>
          </a:p>
          <a:p>
            <a:pPr marL="0" indent="0">
              <a:buNone/>
            </a:pPr>
            <a:endParaRPr lang="en-US" altLang="ko-KR" sz="11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26FAB0-A4CC-8F4B-9EDB-6B762471B81F}"/>
              </a:ext>
            </a:extLst>
          </p:cNvPr>
          <p:cNvSpPr/>
          <p:nvPr/>
        </p:nvSpPr>
        <p:spPr>
          <a:xfrm>
            <a:off x="838200" y="5803097"/>
            <a:ext cx="105155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[1] </a:t>
            </a:r>
            <a:r>
              <a:rPr lang="en-US" altLang="ko-KR" sz="1400" dirty="0" err="1"/>
              <a:t>Kingma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Diederik</a:t>
            </a:r>
            <a:r>
              <a:rPr lang="en-US" altLang="ko-KR" sz="1400" dirty="0"/>
              <a:t> P., and Max Welling. "Auto-encoding variational bayes." </a:t>
            </a:r>
            <a:r>
              <a:rPr lang="en-US" altLang="ko-KR" sz="1400" i="1" dirty="0" err="1"/>
              <a:t>arXiv</a:t>
            </a:r>
            <a:r>
              <a:rPr lang="en-US" altLang="ko-KR" sz="1400" i="1" dirty="0"/>
              <a:t> preprint arXiv:1312.6114</a:t>
            </a:r>
            <a:r>
              <a:rPr lang="en-US" altLang="ko-KR" sz="1400" dirty="0"/>
              <a:t> (2013).</a:t>
            </a:r>
          </a:p>
          <a:p>
            <a:r>
              <a:rPr lang="en-US" altLang="ko-KR" sz="1400" dirty="0"/>
              <a:t>[2] Higgins, Irina, et al. "beta-VAE: Learning Basic Visual Concepts with a Constrained Variational Framework." </a:t>
            </a:r>
            <a:r>
              <a:rPr lang="en-US" altLang="ko-KR" sz="1400" i="1" dirty="0"/>
              <a:t>ICLR</a:t>
            </a:r>
            <a:r>
              <a:rPr lang="en-US" altLang="ko-KR" sz="1400" dirty="0"/>
              <a:t> 2.5 (2017): 6.</a:t>
            </a:r>
          </a:p>
          <a:p>
            <a:r>
              <a:rPr lang="en-US" altLang="ko-KR" sz="1400" dirty="0"/>
              <a:t>[3] </a:t>
            </a:r>
            <a:r>
              <a:rPr lang="en-US" altLang="ko-KR" sz="1400" dirty="0" err="1"/>
              <a:t>Casale</a:t>
            </a:r>
            <a:r>
              <a:rPr lang="en-US" altLang="ko-KR" sz="1400" dirty="0"/>
              <a:t>, Francesco Paolo, et al. "Gaussian process prior variational autoencoders." </a:t>
            </a:r>
            <a:r>
              <a:rPr lang="en-US" altLang="ko-KR" sz="1400" i="1" dirty="0"/>
              <a:t>Advances in Neural Information Processing Systems</a:t>
            </a:r>
            <a:r>
              <a:rPr lang="en-US" altLang="ko-KR" sz="1400" dirty="0"/>
              <a:t>. 2018.</a:t>
            </a:r>
          </a:p>
        </p:txBody>
      </p:sp>
    </p:spTree>
    <p:extLst>
      <p:ext uri="{BB962C8B-B14F-4D97-AF65-F5344CB8AC3E}">
        <p14:creationId xmlns:p14="http://schemas.microsoft.com/office/powerpoint/2010/main" val="699579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9906-60E1-451E-9ACE-DE7856DB0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process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295F6-AFFF-4D7F-ADAC-A4598CF49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80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Step1</a:t>
            </a:r>
          </a:p>
          <a:p>
            <a:pPr lvl="1"/>
            <a:r>
              <a:rPr lang="en-US" altLang="ko-KR" dirty="0"/>
              <a:t>Compute latent encodings from the high-dimensional data in a mini-batch unit</a:t>
            </a:r>
          </a:p>
          <a:p>
            <a:r>
              <a:rPr lang="en-US" altLang="ko-KR" dirty="0"/>
              <a:t>Step2</a:t>
            </a:r>
          </a:p>
          <a:p>
            <a:pPr lvl="1"/>
            <a:r>
              <a:rPr lang="en-US" altLang="ko-KR" dirty="0"/>
              <a:t>Compute the coefficients of Taylor series expansion with the encodings</a:t>
            </a:r>
          </a:p>
          <a:p>
            <a:r>
              <a:rPr lang="en-US" altLang="ko-KR" dirty="0"/>
              <a:t>Step3</a:t>
            </a:r>
          </a:p>
          <a:p>
            <a:pPr lvl="1"/>
            <a:r>
              <a:rPr lang="en-US" altLang="ko-KR" dirty="0"/>
              <a:t>Computes a proxy loss by replacing the GP term by Taylor series expansion</a:t>
            </a:r>
          </a:p>
          <a:p>
            <a:r>
              <a:rPr lang="en-US" altLang="ko-KR" dirty="0"/>
              <a:t>Step4</a:t>
            </a:r>
          </a:p>
          <a:p>
            <a:pPr lvl="1"/>
            <a:r>
              <a:rPr lang="en-US" altLang="ko-KR" dirty="0"/>
              <a:t>Accumulated the gradients across data mini-batches</a:t>
            </a:r>
          </a:p>
          <a:p>
            <a:r>
              <a:rPr lang="en-US" altLang="ko-KR" dirty="0"/>
              <a:t>Step5</a:t>
            </a:r>
          </a:p>
          <a:p>
            <a:pPr lvl="1"/>
            <a:r>
              <a:rPr lang="en-US" altLang="ko-KR" dirty="0"/>
              <a:t>Update the parameters using the full gradients as in standard gradient descent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21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BB5D-4DA8-4159-B902-F765CB9F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Prediction of latent representation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603BC8-0E61-49D2-B053-369F5F5A5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1876"/>
              </a:xfrm>
            </p:spPr>
            <p:txBody>
              <a:bodyPr>
                <a:normAutofit fontScale="62500" lnSpcReduction="20000"/>
              </a:bodyPr>
              <a:lstStyle/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~ 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b="0" dirty="0"/>
                  <a:t>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        ~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𝒦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𝑜𝑏𝑗𝑒𝑐𝑡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𝒦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𝑣𝑖𝑒𝑤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𝒦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𝑜𝑏𝑗𝑒𝑐𝑡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𝒦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𝑣𝑖𝑒𝑤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𝒦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𝑜𝑏𝑗𝑒𝑐𝑡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𝒦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𝑣𝑖𝑒𝑤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𝒦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𝑜𝑏𝑗𝑒𝑐𝑡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𝒦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𝑣𝑖𝑒𝑤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~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𝒦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𝑜𝑏𝑗𝑒𝑐𝑡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𝒦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𝑣𝑖𝑒𝑤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𝒦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𝑜𝑏𝑗𝑒𝑐𝑡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𝒦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𝑣𝑖𝑒𝑤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𝒦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𝑜𝑏𝑗𝑒𝑐𝑡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𝒦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𝑣𝑖𝑒𝑤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𝒦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𝑜𝑏𝑗𝑒𝑐𝑡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𝒦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𝑣𝑖𝑒𝑤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~ 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/>
                  <a:t> </a:t>
                </a:r>
              </a:p>
              <a:p>
                <a:pPr lvl="1"/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ko-KR" b="0" dirty="0"/>
                  <a:t>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ko-KR" altLang="en-US" i="1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m:rPr>
                        <m:brk m:alnAt="7"/>
                      </m:rP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ko-KR" altLang="en-US" i="1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m:rPr>
                        <m:brk m:alnAt="7"/>
                      </m:rP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603BC8-0E61-49D2-B053-369F5F5A5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1876"/>
              </a:xfrm>
              <a:blipFill>
                <a:blip r:embed="rId2"/>
                <a:stretch>
                  <a:fillRect t="-2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460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AF321-7975-4514-8910-4EA5AE4A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Prediction on generated data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1533EC7-8EEB-4805-AA82-F0B0D352C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marL="457200" lvl="1" indent="0">
                  <a:buNone/>
                </a:pPr>
                <a:br>
                  <a:rPr lang="en-US" altLang="ko-KR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𝑑𝑍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𝑑𝑍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𝑑𝑍</m:t>
                      </m:r>
                    </m:oMath>
                  </m:oMathPara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1533EC7-8EEB-4805-AA82-F0B0D352C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198" b="-325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7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59BC72-36DC-4839-88BB-28FE82F8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5" y="895350"/>
            <a:ext cx="10926769" cy="52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3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EB56C1-BDAE-4DB1-A15B-5522FDE90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42" y="310002"/>
            <a:ext cx="8444115" cy="62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4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83609-FF0D-42C7-88DF-8D50C942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0B038B-4BFE-4FC5-BFE1-D7528FC3F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9661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VAE</a:t>
            </a:r>
          </a:p>
          <a:p>
            <a:pPr lvl="1"/>
            <a:r>
              <a:rPr lang="en-US" altLang="ko-KR" dirty="0"/>
              <a:t>Introduced improved and general approach for variational inference</a:t>
            </a:r>
          </a:p>
          <a:p>
            <a:pPr lvl="1"/>
            <a:r>
              <a:rPr lang="en-US" altLang="ko-KR" dirty="0"/>
              <a:t>Strong assumptions are used</a:t>
            </a:r>
          </a:p>
          <a:p>
            <a:r>
              <a:rPr lang="en-US" altLang="ko-KR" dirty="0"/>
              <a:t>Beta VAE</a:t>
            </a:r>
          </a:p>
          <a:p>
            <a:pPr lvl="1"/>
            <a:r>
              <a:rPr lang="en-US" altLang="ko-KR" dirty="0"/>
              <a:t>Encourage disentanglement by simply adding one hyperparameter</a:t>
            </a:r>
          </a:p>
          <a:p>
            <a:pPr lvl="1"/>
            <a:r>
              <a:rPr lang="en-US" altLang="ko-KR" dirty="0"/>
              <a:t>Need more explanation</a:t>
            </a:r>
          </a:p>
          <a:p>
            <a:pPr lvl="1"/>
            <a:r>
              <a:rPr lang="en-US" altLang="ko-KR" dirty="0"/>
              <a:t>Information theoretic approach can be further considered</a:t>
            </a:r>
          </a:p>
          <a:p>
            <a:r>
              <a:rPr lang="en-US" altLang="ko-KR" dirty="0"/>
              <a:t>GPP-VAE</a:t>
            </a:r>
          </a:p>
          <a:p>
            <a:pPr lvl="1"/>
            <a:r>
              <a:rPr lang="en-US" altLang="ko-KR" dirty="0"/>
              <a:t>Correlation among latent samples are considered with GP prior</a:t>
            </a:r>
          </a:p>
          <a:p>
            <a:pPr lvl="1"/>
            <a:r>
              <a:rPr lang="en-US" altLang="ko-KR" dirty="0"/>
              <a:t>Posterior Predictive distribution can be utilized</a:t>
            </a:r>
          </a:p>
          <a:p>
            <a:pPr lvl="1"/>
            <a:r>
              <a:rPr lang="en-US" altLang="ko-KR" dirty="0"/>
              <a:t>Efficiently learnable with several relaxations</a:t>
            </a:r>
          </a:p>
          <a:p>
            <a:pPr lvl="1"/>
            <a:r>
              <a:rPr lang="en-US" altLang="ko-KR" dirty="0"/>
              <a:t>Further improvement seems difficult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934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30FEE5-28A0-4919-B96A-BF2A426BCDC7}"/>
              </a:ext>
            </a:extLst>
          </p:cNvPr>
          <p:cNvSpPr txBox="1"/>
          <p:nvPr/>
        </p:nvSpPr>
        <p:spPr>
          <a:xfrm>
            <a:off x="1847850" y="3244334"/>
            <a:ext cx="849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Thank you for your attention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823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3A65B-C5C8-4275-BCFF-2DF3C71E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Intro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0D6F489-EB82-4C8F-8239-959DCE9C26F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Aim </a:t>
            </a:r>
          </a:p>
          <a:p>
            <a:pPr marL="0" indent="0">
              <a:buNone/>
            </a:pPr>
            <a:r>
              <a:rPr lang="en-US" altLang="ko-KR" dirty="0"/>
              <a:t>Performing efficient approximate inference on latent variables that has intractable posterior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Contribution</a:t>
            </a:r>
          </a:p>
          <a:p>
            <a:pPr marL="0" indent="0">
              <a:buNone/>
            </a:pPr>
            <a:r>
              <a:rPr lang="en-US" altLang="ko-KR" dirty="0"/>
              <a:t>Introduce a differentiable unbiased  estimator  of variational lower bound</a:t>
            </a:r>
          </a:p>
          <a:p>
            <a:pPr marL="0" indent="0">
              <a:buNone/>
            </a:pPr>
            <a:r>
              <a:rPr lang="en-US" altLang="ko-KR" dirty="0"/>
              <a:t> -  Stochastic Gradient Variational Bayes(SGVB) estimators</a:t>
            </a:r>
          </a:p>
          <a:p>
            <a:pPr marL="0" indent="0">
              <a:buNone/>
            </a:pPr>
            <a:r>
              <a:rPr lang="en-US" altLang="ko-KR" dirty="0"/>
              <a:t>Introduce an algorithm to learn the associated parameters in mini-batch unit</a:t>
            </a:r>
          </a:p>
          <a:p>
            <a:pPr marL="0" indent="0">
              <a:buNone/>
            </a:pPr>
            <a:r>
              <a:rPr lang="en-US" altLang="ko-KR" dirty="0"/>
              <a:t> -  Auto-Encoding Variational Bayes(AEVB) algorithm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32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927F6-7706-4906-B53E-BD70763B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SGVB / AEVB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5E8A60E-3080-4E35-B0BE-B0B40209A2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e>
                        </m:nary>
                      </m:e>
                    </m:func>
                  </m:oMath>
                </a14:m>
                <a:br>
                  <a:rPr lang="en-US" altLang="ko-KR" b="0" i="1" dirty="0">
                    <a:latin typeface="Cambria Math" panose="02040503050406030204" pitchFamily="18" charset="0"/>
                  </a:rPr>
                </a:br>
                <a:r>
                  <a:rPr lang="en-US" altLang="ko-KR" b="0" i="1" dirty="0">
                    <a:latin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≥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           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𝐽𝑒𝑛𝑠𝑒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𝑖𝑛𝑒𝑞𝑢𝑎𝑙𝑖𝑡𝑦</m:t>
                        </m:r>
                      </m:e>
                    </m:d>
                  </m:oMath>
                </a14:m>
                <a:br>
                  <a:rPr lang="en-US" altLang="ko-KR" b="0" dirty="0"/>
                </a:br>
                <a:r>
                  <a:rPr lang="en-US" altLang="ko-KR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br>
                  <a:rPr lang="en-US" altLang="ko-KR" b="0" dirty="0"/>
                </a:br>
                <a:r>
                  <a:rPr lang="en-US" altLang="ko-KR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)|</m:t>
                    </m:r>
                    <m:d>
                      <m:dPr>
                        <m:beg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𝐸𝐿𝐵𝑂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sup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(1+</m:t>
                                </m:r>
                                <m:func>
                                  <m:func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ko-KR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altLang="ko-KR" b="0" dirty="0"/>
                </a:br>
                <a:br>
                  <a:rPr lang="en-US" altLang="ko-KR" b="0" dirty="0"/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𝑅𝑒𝑝𝑎𝑟𝑎𝑚𝑒𝑡𝑒𝑟𝑖𝑧𝑎𝑡𝑖𝑜𝑛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br>
                  <a:rPr lang="en-US" altLang="ko-KR" b="0" dirty="0"/>
                </a:br>
                <a:endParaRPr lang="en-US" altLang="ko-KR" b="0" dirty="0"/>
              </a:p>
              <a:p>
                <a:endParaRPr lang="en-US" altLang="ko-KR" b="0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5E8A60E-3080-4E35-B0BE-B0B40209A2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5333FB-7CF1-43C3-9516-01973677F1BB}"/>
                  </a:ext>
                </a:extLst>
              </p:cNvPr>
              <p:cNvSpPr txBox="1"/>
              <p:nvPr/>
            </p:nvSpPr>
            <p:spPr>
              <a:xfrm>
                <a:off x="223837" y="6176963"/>
                <a:ext cx="11744325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𝑝𝑜𝑖𝑛𝑡𝑠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≈100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5333FB-7CF1-43C3-9516-01973677F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7" y="6176963"/>
                <a:ext cx="11744325" cy="378245"/>
              </a:xfrm>
              <a:prstGeom prst="rect">
                <a:avLst/>
              </a:prstGeom>
              <a:blipFill>
                <a:blip r:embed="rId11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22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C433B-9823-4884-A532-5D3D8620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Learning a disentangled representation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A5C91-B407-41B4-ADAB-B969B772A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Where is it useful?</a:t>
            </a:r>
          </a:p>
          <a:p>
            <a:pPr marL="0" indent="0">
              <a:buNone/>
            </a:pPr>
            <a:r>
              <a:rPr lang="en-US" altLang="ko-KR" dirty="0"/>
              <a:t>   - supervised learning</a:t>
            </a:r>
          </a:p>
          <a:p>
            <a:pPr marL="0" indent="0">
              <a:buNone/>
            </a:pPr>
            <a:r>
              <a:rPr lang="en-US" altLang="ko-KR" dirty="0"/>
              <a:t>   - reinforcement learning</a:t>
            </a:r>
          </a:p>
          <a:p>
            <a:pPr marL="0" indent="0">
              <a:buNone/>
            </a:pPr>
            <a:r>
              <a:rPr lang="en-US" altLang="ko-KR" dirty="0"/>
              <a:t>   - transfer learning</a:t>
            </a:r>
          </a:p>
          <a:p>
            <a:pPr marL="0" indent="0">
              <a:buNone/>
            </a:pPr>
            <a:r>
              <a:rPr lang="en-US" altLang="ko-KR" dirty="0"/>
              <a:t>   - zero-shot learning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Problem : the definition of disentanglement is still open to debate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3721B-2A92-436F-8499-21834D64C59F}"/>
              </a:ext>
            </a:extLst>
          </p:cNvPr>
          <p:cNvSpPr txBox="1"/>
          <p:nvPr/>
        </p:nvSpPr>
        <p:spPr>
          <a:xfrm flipH="1">
            <a:off x="838200" y="5483820"/>
            <a:ext cx="10115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 err="1"/>
              <a:t>Bengio</a:t>
            </a:r>
            <a:r>
              <a:rPr lang="en-US" altLang="ko-KR" i="1" dirty="0"/>
              <a:t> et al (2013) </a:t>
            </a:r>
          </a:p>
          <a:p>
            <a:pPr algn="ctr"/>
            <a:r>
              <a:rPr lang="en-US" altLang="ko-KR" i="1" dirty="0"/>
              <a:t>“A representation where a change in one dimension corresponds to a change in one factor of variation, while being relatively invariant to changes in other factors”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404537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60751-14BD-4533-8AC0-777752BA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Beta-VAE Intro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39F17-E8C3-4B37-9BC7-1CECBD275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Aim</a:t>
            </a:r>
          </a:p>
          <a:p>
            <a:pPr marL="0" indent="0">
              <a:buNone/>
            </a:pPr>
            <a:r>
              <a:rPr lang="en-US" altLang="ko-KR" dirty="0"/>
              <a:t>Learning a disentangled factor in a purely unsupervised manner augmenting</a:t>
            </a:r>
            <a:r>
              <a:rPr lang="ko-KR" altLang="en-US" dirty="0"/>
              <a:t> </a:t>
            </a:r>
            <a:r>
              <a:rPr lang="en-US" altLang="ko-KR" dirty="0"/>
              <a:t>VAE</a:t>
            </a:r>
            <a:r>
              <a:rPr lang="ko-KR" altLang="en-US" dirty="0"/>
              <a:t> </a:t>
            </a:r>
            <a:r>
              <a:rPr lang="en-US" altLang="ko-KR" dirty="0"/>
              <a:t>framework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Contribution</a:t>
            </a:r>
          </a:p>
          <a:p>
            <a:pPr marL="0" indent="0">
              <a:buNone/>
            </a:pPr>
            <a:r>
              <a:rPr lang="en-US" altLang="ko-KR" dirty="0"/>
              <a:t>Introduce a constrained optimization problem </a:t>
            </a:r>
          </a:p>
          <a:p>
            <a:pPr marL="0" indent="0">
              <a:buNone/>
            </a:pPr>
            <a:r>
              <a:rPr lang="en-US" altLang="ko-KR" dirty="0"/>
              <a:t>Devise a metric to quantify the degree of disentanglement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43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0B14D-49CE-4E33-8102-7BCB4E93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Formulation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64766E-362B-4E40-ACF7-788A0FC7D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altLang="ko-KR" sz="2400" b="0" dirty="0"/>
                </a:br>
                <a:endParaRPr lang="en-US" altLang="ko-KR" sz="2400" b="0" dirty="0"/>
              </a:p>
              <a:p>
                <a:pPr marL="0" indent="0">
                  <a:buNone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400" b="0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func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)||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altLang="ko-KR" sz="2400" b="0" dirty="0"/>
                </a:br>
                <a:r>
                  <a:rPr lang="en-US" altLang="ko-KR" sz="2400" b="0" dirty="0"/>
                  <a:t>        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.       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)&lt;</m:t>
                    </m:r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br>
                  <a:rPr lang="en-US" altLang="ko-KR" sz="2400" dirty="0"/>
                </a:br>
                <a:endParaRPr lang="en-US" altLang="ko-KR" sz="2400" dirty="0"/>
              </a:p>
              <a:p>
                <a:pPr marL="0" indent="0">
                  <a:buNone/>
                </a:pPr>
                <a:r>
                  <a:rPr lang="en-US" altLang="ko-KR" sz="2400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ko-KR" alt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𝑚𝑎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fName>
                          <m:e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ko-KR" altLang="en-US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ko-KR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+1)∗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)||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altLang="ko-KR" sz="2400" dirty="0"/>
                </a:br>
                <a:r>
                  <a:rPr lang="en-US" altLang="ko-KR" sz="2400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.     </m:t>
                    </m:r>
                  </m:oMath>
                </a14:m>
                <a:r>
                  <a:rPr lang="en-US" altLang="ko-KR" sz="2400" dirty="0"/>
                  <a:t>   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ko-KR" altLang="en-US" sz="2400" dirty="0"/>
                  <a:t> 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64766E-362B-4E40-ACF7-788A0FC7D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E45079-58F0-4295-AB68-0915E0F88D8D}"/>
              </a:ext>
            </a:extLst>
          </p:cNvPr>
          <p:cNvSpPr txBox="1"/>
          <p:nvPr/>
        </p:nvSpPr>
        <p:spPr>
          <a:xfrm>
            <a:off x="890587" y="5765284"/>
            <a:ext cx="1041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Disentangled representations can be captured when the right balance is found </a:t>
            </a:r>
          </a:p>
          <a:p>
            <a:pPr algn="ctr"/>
            <a:r>
              <a:rPr lang="en-US" altLang="ko-KR" dirty="0"/>
              <a:t>between data reconstruction and latent regularization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16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F4F74-C673-4021-9245-D7B10185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F58B67-B549-4783-AE32-9E52C0ABA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Qualitative analysis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Quantitative analysis</a:t>
            </a:r>
          </a:p>
          <a:p>
            <a:pPr marL="0" indent="0">
              <a:buNone/>
            </a:pPr>
            <a:r>
              <a:rPr lang="en-US" altLang="ko-KR" sz="1800" dirty="0"/>
              <a:t> Independence : correlation between latent dimensions</a:t>
            </a:r>
          </a:p>
          <a:p>
            <a:pPr marL="0" indent="0">
              <a:buNone/>
            </a:pPr>
            <a:r>
              <a:rPr lang="en-US" altLang="ko-KR" sz="1800" dirty="0"/>
              <a:t> Interpretability : robust classification even</a:t>
            </a:r>
            <a:r>
              <a:rPr lang="ko-KR" altLang="en-US" sz="1800" dirty="0"/>
              <a:t> </a:t>
            </a:r>
            <a:r>
              <a:rPr lang="en-US" altLang="ko-KR" sz="1800" dirty="0"/>
              <a:t>with</a:t>
            </a:r>
            <a:r>
              <a:rPr lang="ko-KR" altLang="en-US" sz="1800" dirty="0"/>
              <a:t> </a:t>
            </a:r>
            <a:r>
              <a:rPr lang="en-US" altLang="ko-KR" sz="1800" dirty="0"/>
              <a:t>simple</a:t>
            </a:r>
            <a:r>
              <a:rPr lang="ko-KR" altLang="en-US" sz="1800" dirty="0"/>
              <a:t> </a:t>
            </a:r>
            <a:r>
              <a:rPr lang="en-US" altLang="ko-KR" sz="1800" dirty="0"/>
              <a:t>classifier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6323AD-691C-4A4F-9CB2-C548335B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9" y="5177989"/>
            <a:ext cx="7553325" cy="1474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A3CC6B-3B8A-4E47-97CA-BF8FBB59C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35"/>
          <a:stretch/>
        </p:blipFill>
        <p:spPr>
          <a:xfrm>
            <a:off x="452524" y="2358269"/>
            <a:ext cx="3639463" cy="12737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7DDD28-52F9-433D-A3D8-CC344B31F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079" y="2358420"/>
            <a:ext cx="3625509" cy="12737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ED5417-07D3-420B-9EA0-603A5ADB4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454" y="2358269"/>
            <a:ext cx="3667499" cy="127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2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B01B9-87FB-47C2-B408-86593F8B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Extensions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78B89-C95F-4224-B2EE-40FF8A8A2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Other interpretation </a:t>
            </a:r>
            <a:endParaRPr lang="en-US" altLang="ko-KR" sz="3500" dirty="0"/>
          </a:p>
          <a:p>
            <a:pPr marL="457200" lvl="1" indent="0">
              <a:buNone/>
            </a:pPr>
            <a:r>
              <a:rPr lang="en-US" altLang="ko-KR" sz="1500" dirty="0"/>
              <a:t>[4] Burgess, Christopher P., et al. "Understanding disentangling in $\beta $-VAE." </a:t>
            </a:r>
            <a:r>
              <a:rPr lang="en-US" altLang="ko-KR" sz="1500" i="1" dirty="0" err="1"/>
              <a:t>arXiv</a:t>
            </a:r>
            <a:r>
              <a:rPr lang="en-US" altLang="ko-KR" sz="1500" i="1" dirty="0"/>
              <a:t> preprint arXiv:1804.03599</a:t>
            </a:r>
            <a:r>
              <a:rPr lang="en-US" altLang="ko-KR" sz="1500" dirty="0"/>
              <a:t> (2018).</a:t>
            </a:r>
          </a:p>
          <a:p>
            <a:pPr marL="457200" lvl="1" indent="0">
              <a:buNone/>
            </a:pPr>
            <a:r>
              <a:rPr lang="en-US" altLang="ko-KR" sz="1500" dirty="0"/>
              <a:t>[5] Mathieu, Emile, et al. "Disentangling Disentanglement." </a:t>
            </a:r>
            <a:r>
              <a:rPr lang="en-US" altLang="ko-KR" sz="1500" i="1" dirty="0" err="1"/>
              <a:t>arXiv</a:t>
            </a:r>
            <a:r>
              <a:rPr lang="en-US" altLang="ko-KR" sz="1500" i="1" dirty="0"/>
              <a:t> preprint arXiv:1812.02833</a:t>
            </a:r>
            <a:r>
              <a:rPr lang="en-US" altLang="ko-KR" sz="1500" dirty="0"/>
              <a:t> (2018).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Several other variants</a:t>
            </a:r>
          </a:p>
          <a:p>
            <a:pPr lvl="1"/>
            <a:r>
              <a:rPr lang="en-US" altLang="ko-KR" dirty="0"/>
              <a:t>Beta-TCVAE [6] </a:t>
            </a:r>
          </a:p>
          <a:p>
            <a:pPr lvl="1"/>
            <a:r>
              <a:rPr lang="en-US" altLang="ko-KR" dirty="0"/>
              <a:t>Factor-VAE [7]</a:t>
            </a:r>
          </a:p>
          <a:p>
            <a:pPr lvl="1"/>
            <a:r>
              <a:rPr lang="en-US" altLang="ko-KR" dirty="0"/>
              <a:t>DIP-VAE [8]</a:t>
            </a:r>
          </a:p>
          <a:p>
            <a:pPr marL="457200" lvl="1" indent="0">
              <a:buNone/>
            </a:pPr>
            <a:endParaRPr lang="en-US" altLang="ko-KR" sz="1100" dirty="0"/>
          </a:p>
          <a:p>
            <a:pPr marL="457200" lvl="1" indent="0">
              <a:buNone/>
            </a:pPr>
            <a:r>
              <a:rPr lang="en-US" altLang="ko-KR" sz="1400" dirty="0"/>
              <a:t>[6] Chen, Tian Qi, et al. "Isolating sources of disentanglement in variational autoencoders." </a:t>
            </a:r>
            <a:r>
              <a:rPr lang="en-US" altLang="ko-KR" sz="1400" i="1" dirty="0"/>
              <a:t>Advances in Neural Information Processing Systems</a:t>
            </a:r>
            <a:r>
              <a:rPr lang="en-US" altLang="ko-KR" sz="1400" dirty="0"/>
              <a:t>. 2018.</a:t>
            </a:r>
          </a:p>
          <a:p>
            <a:pPr marL="457200" lvl="1" indent="0">
              <a:buNone/>
            </a:pPr>
            <a:r>
              <a:rPr lang="en-US" altLang="ko-KR" sz="1400" dirty="0"/>
              <a:t>[7] Kim, </a:t>
            </a:r>
            <a:r>
              <a:rPr lang="en-US" altLang="ko-KR" sz="1400" dirty="0" err="1"/>
              <a:t>Hyunjik</a:t>
            </a:r>
            <a:r>
              <a:rPr lang="en-US" altLang="ko-KR" sz="1400" dirty="0"/>
              <a:t>, and Andriy </a:t>
            </a:r>
            <a:r>
              <a:rPr lang="en-US" altLang="ko-KR" sz="1400" dirty="0" err="1"/>
              <a:t>Mnih</a:t>
            </a:r>
            <a:r>
              <a:rPr lang="en-US" altLang="ko-KR" sz="1400" dirty="0"/>
              <a:t>. "Disentangling by </a:t>
            </a:r>
            <a:r>
              <a:rPr lang="en-US" altLang="ko-KR" sz="1400" dirty="0" err="1"/>
              <a:t>factorising</a:t>
            </a:r>
            <a:r>
              <a:rPr lang="en-US" altLang="ko-KR" sz="1400" dirty="0"/>
              <a:t>." </a:t>
            </a:r>
            <a:r>
              <a:rPr lang="en-US" altLang="ko-KR" sz="1400" i="1" dirty="0" err="1"/>
              <a:t>arXiv</a:t>
            </a:r>
            <a:r>
              <a:rPr lang="en-US" altLang="ko-KR" sz="1400" i="1" dirty="0"/>
              <a:t> preprint arXiv:1802.05983</a:t>
            </a:r>
            <a:r>
              <a:rPr lang="en-US" altLang="ko-KR" sz="1400" dirty="0"/>
              <a:t> (2018).</a:t>
            </a:r>
          </a:p>
          <a:p>
            <a:pPr marL="457200" lvl="1" indent="0">
              <a:buNone/>
            </a:pPr>
            <a:r>
              <a:rPr lang="en-US" altLang="ko-KR" sz="1400" dirty="0"/>
              <a:t>[8] Kumar, Abhishek, Prasanna </a:t>
            </a:r>
            <a:r>
              <a:rPr lang="en-US" altLang="ko-KR" sz="1400" dirty="0" err="1"/>
              <a:t>Sattigeri</a:t>
            </a:r>
            <a:r>
              <a:rPr lang="en-US" altLang="ko-KR" sz="1400" dirty="0"/>
              <a:t>, and </a:t>
            </a:r>
            <a:r>
              <a:rPr lang="en-US" altLang="ko-KR" sz="1400" dirty="0" err="1"/>
              <a:t>Avinash</a:t>
            </a:r>
            <a:r>
              <a:rPr lang="en-US" altLang="ko-KR" sz="1400" dirty="0"/>
              <a:t> Balakrishnan. "Variational inference of disentangled latent concepts from unlabeled observations." </a:t>
            </a:r>
            <a:r>
              <a:rPr lang="en-US" altLang="ko-KR" sz="1400" i="1" dirty="0" err="1"/>
              <a:t>arXiv</a:t>
            </a:r>
            <a:r>
              <a:rPr lang="en-US" altLang="ko-KR" sz="1400" i="1" dirty="0"/>
              <a:t> preprint arXiv:1711.00848</a:t>
            </a:r>
            <a:r>
              <a:rPr lang="en-US" altLang="ko-KR" sz="1400" dirty="0"/>
              <a:t> (2017).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5855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1405</TotalTime>
  <Words>1686</Words>
  <Application>Microsoft Macintosh PowerPoint</Application>
  <PresentationFormat>와이드스크린</PresentationFormat>
  <Paragraphs>223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Cambria Math</vt:lpstr>
      <vt:lpstr>Office 테마</vt:lpstr>
      <vt:lpstr>Gaussian Process Prior Variational Autoencoder  Accepted in NeurIPs 2018</vt:lpstr>
      <vt:lpstr>Contents</vt:lpstr>
      <vt:lpstr>VAE Intro</vt:lpstr>
      <vt:lpstr>SGVB / AEVB</vt:lpstr>
      <vt:lpstr>Learning a disentangled representation</vt:lpstr>
      <vt:lpstr>Beta-VAE Intro</vt:lpstr>
      <vt:lpstr>Formulation</vt:lpstr>
      <vt:lpstr>Analysis</vt:lpstr>
      <vt:lpstr>Extensions</vt:lpstr>
      <vt:lpstr>GPP-VAE Intro</vt:lpstr>
      <vt:lpstr>Settings</vt:lpstr>
      <vt:lpstr>Model construction</vt:lpstr>
      <vt:lpstr>PowerPoint 프레젠테이션</vt:lpstr>
      <vt:lpstr>ELBO</vt:lpstr>
      <vt:lpstr>Loss function</vt:lpstr>
      <vt:lpstr>Problems</vt:lpstr>
      <vt:lpstr>Low rank approximation</vt:lpstr>
      <vt:lpstr>Low rank approximation (cont.)</vt:lpstr>
      <vt:lpstr>Taylor series expansion</vt:lpstr>
      <vt:lpstr>Training process</vt:lpstr>
      <vt:lpstr>Prediction of latent representation</vt:lpstr>
      <vt:lpstr>Prediction on generated data</vt:lpstr>
      <vt:lpstr>PowerPoint 프레젠테이션</vt:lpstr>
      <vt:lpstr>PowerPoint 프레젠테이션</vt:lpstr>
      <vt:lpstr>Conclusion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representation with VAE</dc:title>
  <dc:creator>고 경렬</dc:creator>
  <cp:lastModifiedBy>Microsoft Office User</cp:lastModifiedBy>
  <cp:revision>137</cp:revision>
  <dcterms:created xsi:type="dcterms:W3CDTF">2019-11-13T13:21:30Z</dcterms:created>
  <dcterms:modified xsi:type="dcterms:W3CDTF">2021-07-09T09:01:58Z</dcterms:modified>
</cp:coreProperties>
</file>